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72" r:id="rId2"/>
  </p:sldMasterIdLst>
  <p:notesMasterIdLst>
    <p:notesMasterId r:id="rId35"/>
  </p:notesMasterIdLst>
  <p:handoutMasterIdLst>
    <p:handoutMasterId r:id="rId36"/>
  </p:handoutMasterIdLst>
  <p:sldIdLst>
    <p:sldId id="366" r:id="rId3"/>
    <p:sldId id="365" r:id="rId4"/>
    <p:sldId id="367" r:id="rId5"/>
    <p:sldId id="364" r:id="rId6"/>
    <p:sldId id="352" r:id="rId7"/>
    <p:sldId id="351" r:id="rId8"/>
    <p:sldId id="354" r:id="rId9"/>
    <p:sldId id="355" r:id="rId10"/>
    <p:sldId id="374" r:id="rId11"/>
    <p:sldId id="341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8" r:id="rId21"/>
    <p:sldId id="369" r:id="rId22"/>
    <p:sldId id="370" r:id="rId23"/>
    <p:sldId id="371" r:id="rId24"/>
    <p:sldId id="379" r:id="rId25"/>
    <p:sldId id="375" r:id="rId26"/>
    <p:sldId id="376" r:id="rId27"/>
    <p:sldId id="380" r:id="rId28"/>
    <p:sldId id="377" r:id="rId29"/>
    <p:sldId id="378" r:id="rId30"/>
    <p:sldId id="381" r:id="rId31"/>
    <p:sldId id="382" r:id="rId32"/>
    <p:sldId id="383" r:id="rId33"/>
    <p:sldId id="348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588"/>
    <a:srgbClr val="CBAC79"/>
    <a:srgbClr val="759EC1"/>
    <a:srgbClr val="45A7FF"/>
    <a:srgbClr val="44A1F1"/>
    <a:srgbClr val="8CBEFF"/>
    <a:srgbClr val="266094"/>
    <a:srgbClr val="163148"/>
    <a:srgbClr val="14293B"/>
    <a:srgbClr val="112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6E3B83-7953-47EB-9268-01C9180E7F85}">
  <a:tblStyle styleId="{976E3B83-7953-47EB-9268-01C9180E7F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8" autoAdjust="0"/>
    <p:restoredTop sz="92274" autoAdjust="0"/>
  </p:normalViewPr>
  <p:slideViewPr>
    <p:cSldViewPr snapToGrid="0" snapToObjects="1">
      <p:cViewPr>
        <p:scale>
          <a:sx n="150" d="100"/>
          <a:sy n="150" d="100"/>
        </p:scale>
        <p:origin x="-360" y="-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30497-5509-4542-914C-AEB0E8A2BBEF}" type="datetimeFigureOut">
              <a:rPr lang="fr-FR" smtClean="0"/>
              <a:t>10/31/18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501F6-B68C-C84F-B9B5-DCED1FA4EC6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83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38449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042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6918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69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600"/>
              <a:buNone/>
              <a:defRPr sz="3600"/>
            </a:lvl1pPr>
            <a:lvl2pPr lvl="1">
              <a:spcBef>
                <a:spcPts val="0"/>
              </a:spcBef>
              <a:buSzPts val="3600"/>
              <a:buNone/>
              <a:defRPr sz="3600"/>
            </a:lvl2pPr>
            <a:lvl3pPr lvl="2">
              <a:spcBef>
                <a:spcPts val="0"/>
              </a:spcBef>
              <a:buSzPts val="3600"/>
              <a:buNone/>
              <a:defRPr sz="3600"/>
            </a:lvl3pPr>
            <a:lvl4pPr lvl="3">
              <a:spcBef>
                <a:spcPts val="0"/>
              </a:spcBef>
              <a:buSzPts val="3600"/>
              <a:buNone/>
              <a:defRPr sz="3600"/>
            </a:lvl4pPr>
            <a:lvl5pPr lvl="4">
              <a:spcBef>
                <a:spcPts val="0"/>
              </a:spcBef>
              <a:buSzPts val="3600"/>
              <a:buNone/>
              <a:defRPr sz="3600"/>
            </a:lvl5pPr>
            <a:lvl6pPr lvl="5">
              <a:spcBef>
                <a:spcPts val="0"/>
              </a:spcBef>
              <a:buSzPts val="3600"/>
              <a:buNone/>
              <a:defRPr sz="3600"/>
            </a:lvl6pPr>
            <a:lvl7pPr lvl="6">
              <a:spcBef>
                <a:spcPts val="0"/>
              </a:spcBef>
              <a:buSzPts val="3600"/>
              <a:buNone/>
              <a:defRPr sz="3600"/>
            </a:lvl7pPr>
            <a:lvl8pPr lvl="7">
              <a:spcBef>
                <a:spcPts val="0"/>
              </a:spcBef>
              <a:buSzPts val="3600"/>
              <a:buNone/>
              <a:defRPr sz="3600"/>
            </a:lvl8pPr>
            <a:lvl9pPr lvl="8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37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3000"/>
              <a:buNone/>
              <a:defRPr sz="3000"/>
            </a:lvl1pPr>
            <a:lvl2pPr lvl="1" rtl="0">
              <a:spcBef>
                <a:spcPts val="0"/>
              </a:spcBef>
              <a:buSzPts val="3000"/>
              <a:buNone/>
              <a:defRPr sz="3000"/>
            </a:lvl2pPr>
            <a:lvl3pPr lvl="2" rtl="0">
              <a:spcBef>
                <a:spcPts val="0"/>
              </a:spcBef>
              <a:buSzPts val="3000"/>
              <a:buNone/>
              <a:defRPr sz="3000"/>
            </a:lvl3pPr>
            <a:lvl4pPr lvl="3" rtl="0">
              <a:spcBef>
                <a:spcPts val="0"/>
              </a:spcBef>
              <a:buSzPts val="3000"/>
              <a:buNone/>
              <a:defRPr sz="3000"/>
            </a:lvl4pPr>
            <a:lvl5pPr lvl="4" rtl="0">
              <a:spcBef>
                <a:spcPts val="0"/>
              </a:spcBef>
              <a:buSzPts val="3000"/>
              <a:buNone/>
              <a:defRPr sz="3000"/>
            </a:lvl5pPr>
            <a:lvl6pPr lvl="5" rtl="0">
              <a:spcBef>
                <a:spcPts val="0"/>
              </a:spcBef>
              <a:buSzPts val="3000"/>
              <a:buNone/>
              <a:defRPr sz="3000"/>
            </a:lvl6pPr>
            <a:lvl7pPr lvl="6" rtl="0">
              <a:spcBef>
                <a:spcPts val="0"/>
              </a:spcBef>
              <a:buSzPts val="3000"/>
              <a:buNone/>
              <a:defRPr sz="3000"/>
            </a:lvl7pPr>
            <a:lvl8pPr lvl="7" rtl="0">
              <a:spcBef>
                <a:spcPts val="0"/>
              </a:spcBef>
              <a:buSzPts val="3000"/>
              <a:buNone/>
              <a:defRPr sz="3000"/>
            </a:lvl8pPr>
            <a:lvl9pPr lvl="8" rtl="0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66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2400"/>
              <a:buChar char="╺"/>
              <a:defRPr sz="2400"/>
            </a:lvl1pPr>
            <a:lvl2pPr lvl="1" algn="ctr" rtl="0">
              <a:spcBef>
                <a:spcPts val="0"/>
              </a:spcBef>
              <a:buSzPts val="2400"/>
              <a:buChar char="╶"/>
              <a:defRPr sz="2400"/>
            </a:lvl2pPr>
            <a:lvl3pPr lvl="2" algn="ctr" rtl="0">
              <a:spcBef>
                <a:spcPts val="0"/>
              </a:spcBef>
              <a:buSzPts val="2400"/>
              <a:buChar char="╶"/>
              <a:defRPr sz="2400"/>
            </a:lvl3pPr>
            <a:lvl4pPr lvl="3" algn="ctr" rtl="0">
              <a:spcBef>
                <a:spcPts val="0"/>
              </a:spcBef>
              <a:buSzPts val="2400"/>
              <a:buChar char="╶"/>
              <a:defRPr sz="2400"/>
            </a:lvl4pPr>
            <a:lvl5pPr lvl="4" algn="ctr" rtl="0">
              <a:spcBef>
                <a:spcPts val="0"/>
              </a:spcBef>
              <a:buSzPts val="2400"/>
              <a:buChar char="╶"/>
              <a:defRPr sz="2400"/>
            </a:lvl5pPr>
            <a:lvl6pPr lvl="5" algn="ctr" rtl="0">
              <a:spcBef>
                <a:spcPts val="0"/>
              </a:spcBef>
              <a:buSzPts val="2400"/>
              <a:buChar char="╶"/>
              <a:defRPr sz="2400"/>
            </a:lvl6pPr>
            <a:lvl7pPr lvl="6" algn="ctr" rtl="0">
              <a:spcBef>
                <a:spcPts val="0"/>
              </a:spcBef>
              <a:buSzPts val="2400"/>
              <a:buChar char="╶"/>
              <a:defRPr sz="2400"/>
            </a:lvl7pPr>
            <a:lvl8pPr lvl="7" algn="ctr" rtl="0">
              <a:spcBef>
                <a:spcPts val="0"/>
              </a:spcBef>
              <a:buSzPts val="2400"/>
              <a:buChar char="╶"/>
              <a:defRPr sz="2400"/>
            </a:lvl8pPr>
            <a:lvl9pPr lvl="8" algn="ctr">
              <a:spcBef>
                <a:spcPts val="0"/>
              </a:spcBef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35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╺"/>
              <a:defRPr/>
            </a:lvl1pPr>
            <a:lvl2pPr lvl="1">
              <a:spcBef>
                <a:spcPts val="0"/>
              </a:spcBef>
              <a:buSzPts val="1400"/>
              <a:buChar char="╶"/>
              <a:defRPr/>
            </a:lvl2pPr>
            <a:lvl3pPr lvl="2">
              <a:spcBef>
                <a:spcPts val="0"/>
              </a:spcBef>
              <a:buSzPts val="1400"/>
              <a:buChar char="╶"/>
              <a:defRPr/>
            </a:lvl3pPr>
            <a:lvl4pPr lvl="3">
              <a:spcBef>
                <a:spcPts val="0"/>
              </a:spcBef>
              <a:buSzPts val="1400"/>
              <a:buChar char="╶"/>
              <a:defRPr/>
            </a:lvl4pPr>
            <a:lvl5pPr lvl="4">
              <a:spcBef>
                <a:spcPts val="0"/>
              </a:spcBef>
              <a:buSzPts val="1400"/>
              <a:buChar char="╶"/>
              <a:defRPr/>
            </a:lvl5pPr>
            <a:lvl6pPr lvl="5">
              <a:spcBef>
                <a:spcPts val="0"/>
              </a:spcBef>
              <a:buSzPts val="1400"/>
              <a:buChar char="╶"/>
              <a:defRPr/>
            </a:lvl6pPr>
            <a:lvl7pPr lvl="6">
              <a:spcBef>
                <a:spcPts val="0"/>
              </a:spcBef>
              <a:buSzPts val="1400"/>
              <a:buChar char="╶"/>
              <a:defRPr/>
            </a:lvl7pPr>
            <a:lvl8pPr lvl="7">
              <a:spcBef>
                <a:spcPts val="0"/>
              </a:spcBef>
              <a:buSzPts val="1400"/>
              <a:buChar char="╶"/>
              <a:defRPr/>
            </a:lvl8pPr>
            <a:lvl9pPr lvl="8">
              <a:spcBef>
                <a:spcPts val="0"/>
              </a:spcBef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37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╺"/>
              <a:defRPr sz="1200"/>
            </a:lvl1pPr>
            <a:lvl2pPr lvl="1">
              <a:spcBef>
                <a:spcPts val="0"/>
              </a:spcBef>
              <a:buSzPts val="1200"/>
              <a:buChar char="╶"/>
              <a:defRPr sz="1200"/>
            </a:lvl2pPr>
            <a:lvl3pPr lvl="2">
              <a:spcBef>
                <a:spcPts val="0"/>
              </a:spcBef>
              <a:buSzPts val="1200"/>
              <a:buChar char="╶"/>
              <a:defRPr sz="1200"/>
            </a:lvl3pPr>
            <a:lvl4pPr lvl="3">
              <a:spcBef>
                <a:spcPts val="0"/>
              </a:spcBef>
              <a:buSzPts val="1200"/>
              <a:buChar char="╶"/>
              <a:defRPr sz="1200"/>
            </a:lvl4pPr>
            <a:lvl5pPr lvl="4">
              <a:spcBef>
                <a:spcPts val="0"/>
              </a:spcBef>
              <a:buSzPts val="1200"/>
              <a:buChar char="╶"/>
              <a:defRPr sz="1200"/>
            </a:lvl5pPr>
            <a:lvl6pPr lvl="5">
              <a:spcBef>
                <a:spcPts val="0"/>
              </a:spcBef>
              <a:buSzPts val="1200"/>
              <a:buChar char="╶"/>
              <a:defRPr sz="1200"/>
            </a:lvl6pPr>
            <a:lvl7pPr lvl="6">
              <a:spcBef>
                <a:spcPts val="0"/>
              </a:spcBef>
              <a:buSzPts val="1200"/>
              <a:buChar char="╶"/>
              <a:defRPr sz="1200"/>
            </a:lvl7pPr>
            <a:lvl8pPr lvl="7">
              <a:spcBef>
                <a:spcPts val="0"/>
              </a:spcBef>
              <a:buSzPts val="1200"/>
              <a:buChar char="╶"/>
              <a:defRPr sz="1200"/>
            </a:lvl8pPr>
            <a:lvl9pPr lvl="8">
              <a:spcBef>
                <a:spcPts val="0"/>
              </a:spcBef>
              <a:buSzPts val="1200"/>
              <a:buChar char="╶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38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1800"/>
              <a:buNone/>
              <a:defRPr/>
            </a:lvl1pPr>
            <a:lvl2pPr lvl="1" rtl="0">
              <a:spcBef>
                <a:spcPts val="0"/>
              </a:spcBef>
              <a:buSzPts val="1800"/>
              <a:buNone/>
              <a:defRPr/>
            </a:lvl2pPr>
            <a:lvl3pPr lvl="2" rtl="0">
              <a:spcBef>
                <a:spcPts val="0"/>
              </a:spcBef>
              <a:buSzPts val="1800"/>
              <a:buNone/>
              <a:defRPr/>
            </a:lvl3pPr>
            <a:lvl4pPr lvl="3" rtl="0">
              <a:spcBef>
                <a:spcPts val="0"/>
              </a:spcBef>
              <a:buSzPts val="1800"/>
              <a:buNone/>
              <a:defRPr/>
            </a:lvl4pPr>
            <a:lvl5pPr lvl="4" rtl="0">
              <a:spcBef>
                <a:spcPts val="0"/>
              </a:spcBef>
              <a:buSzPts val="1800"/>
              <a:buNone/>
              <a:defRPr/>
            </a:lvl5pPr>
            <a:lvl6pPr lvl="5" rtl="0">
              <a:spcBef>
                <a:spcPts val="0"/>
              </a:spcBef>
              <a:buSzPts val="1800"/>
              <a:buNone/>
              <a:defRPr/>
            </a:lvl6pPr>
            <a:lvl7pPr lvl="6" rtl="0">
              <a:spcBef>
                <a:spcPts val="0"/>
              </a:spcBef>
              <a:buSzPts val="1800"/>
              <a:buNone/>
              <a:defRPr/>
            </a:lvl7pPr>
            <a:lvl8pPr lvl="7" rtl="0">
              <a:spcBef>
                <a:spcPts val="0"/>
              </a:spcBef>
              <a:buSzPts val="1800"/>
              <a:buNone/>
              <a:defRPr/>
            </a:lvl8pPr>
            <a:lvl9pPr lvl="8" rtl="0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000"/>
              <a:buChar char="╺"/>
              <a:defRPr sz="1000"/>
            </a:lvl1pPr>
            <a:lvl2pPr lvl="1" rtl="0">
              <a:spcBef>
                <a:spcPts val="0"/>
              </a:spcBef>
              <a:buSzPts val="1000"/>
              <a:buChar char="╶"/>
              <a:defRPr sz="1000"/>
            </a:lvl2pPr>
            <a:lvl3pPr lvl="2" rtl="0">
              <a:spcBef>
                <a:spcPts val="0"/>
              </a:spcBef>
              <a:buSzPts val="1000"/>
              <a:buChar char="╶"/>
              <a:defRPr sz="1000"/>
            </a:lvl3pPr>
            <a:lvl4pPr lvl="3" rtl="0">
              <a:spcBef>
                <a:spcPts val="0"/>
              </a:spcBef>
              <a:buSzPts val="1000"/>
              <a:buChar char="╶"/>
              <a:defRPr sz="1000"/>
            </a:lvl4pPr>
            <a:lvl5pPr lvl="4" rtl="0">
              <a:spcBef>
                <a:spcPts val="0"/>
              </a:spcBef>
              <a:buSzPts val="1000"/>
              <a:buChar char="╶"/>
              <a:defRPr sz="1000"/>
            </a:lvl5pPr>
            <a:lvl6pPr lvl="5" rtl="0">
              <a:spcBef>
                <a:spcPts val="0"/>
              </a:spcBef>
              <a:buSzPts val="1000"/>
              <a:buChar char="╶"/>
              <a:defRPr sz="1000"/>
            </a:lvl6pPr>
            <a:lvl7pPr lvl="6" rtl="0">
              <a:spcBef>
                <a:spcPts val="0"/>
              </a:spcBef>
              <a:buSzPts val="1000"/>
              <a:buChar char="╶"/>
              <a:defRPr sz="1000"/>
            </a:lvl7pPr>
            <a:lvl8pPr lvl="7" rtl="0">
              <a:spcBef>
                <a:spcPts val="0"/>
              </a:spcBef>
              <a:buSzPts val="1000"/>
              <a:buChar char="╶"/>
              <a:defRPr sz="1000"/>
            </a:lvl8pPr>
            <a:lvl9pPr lvl="8" rtl="0">
              <a:spcBef>
                <a:spcPts val="0"/>
              </a:spcBef>
              <a:buSzPts val="1000"/>
              <a:buChar char="╶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69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1800"/>
              <a:buNone/>
              <a:defRPr/>
            </a:lvl1pPr>
            <a:lvl2pPr lvl="1">
              <a:spcBef>
                <a:spcPts val="0"/>
              </a:spcBef>
              <a:buSzPts val="1800"/>
              <a:buNone/>
              <a:defRPr/>
            </a:lvl2pPr>
            <a:lvl3pPr lvl="2">
              <a:spcBef>
                <a:spcPts val="0"/>
              </a:spcBef>
              <a:buSzPts val="1800"/>
              <a:buNone/>
              <a:defRPr/>
            </a:lvl3pPr>
            <a:lvl4pPr lvl="3">
              <a:spcBef>
                <a:spcPts val="0"/>
              </a:spcBef>
              <a:buSzPts val="1800"/>
              <a:buNone/>
              <a:defRPr/>
            </a:lvl4pPr>
            <a:lvl5pPr lvl="4">
              <a:spcBef>
                <a:spcPts val="0"/>
              </a:spcBef>
              <a:buSzPts val="1800"/>
              <a:buNone/>
              <a:defRPr/>
            </a:lvl5pPr>
            <a:lvl6pPr lvl="5">
              <a:spcBef>
                <a:spcPts val="0"/>
              </a:spcBef>
              <a:buSzPts val="1800"/>
              <a:buNone/>
              <a:defRPr/>
            </a:lvl6pPr>
            <a:lvl7pPr lvl="6">
              <a:spcBef>
                <a:spcPts val="0"/>
              </a:spcBef>
              <a:buSzPts val="1800"/>
              <a:buNone/>
              <a:defRPr/>
            </a:lvl7pPr>
            <a:lvl8pPr lvl="7">
              <a:spcBef>
                <a:spcPts val="0"/>
              </a:spcBef>
              <a:buSzPts val="1800"/>
              <a:buNone/>
              <a:defRPr/>
            </a:lvl8pPr>
            <a:lvl9pPr lvl="8">
              <a:spcBef>
                <a:spcPts val="0"/>
              </a:spcBef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987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360"/>
              </a:spcBef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91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ts val="6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transition xmlns:p14="http://schemas.microsoft.com/office/powerpoint/2010/main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pPr/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958168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60079"/>
          </a:xfrm>
          <a:prstGeom prst="rect">
            <a:avLst/>
          </a:prstGeom>
          <a:solidFill>
            <a:srgbClr val="11202C">
              <a:alpha val="70000"/>
            </a:srgbClr>
          </a:solidFill>
          <a:ln>
            <a:solidFill>
              <a:srgbClr val="1120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3A81BA">
                    <a:lumMod val="50000"/>
                  </a:srgbClr>
                </a:solidFill>
                <a:latin typeface="Arial"/>
              </a:rPr>
              <a:t>^</a:t>
            </a:r>
            <a:endParaRPr lang="fr-FR" dirty="0">
              <a:solidFill>
                <a:srgbClr val="3A81BA">
                  <a:lumMod val="50000"/>
                </a:srgbClr>
              </a:solidFill>
              <a:latin typeface="Arial"/>
            </a:endParaRPr>
          </a:p>
        </p:txBody>
      </p:sp>
      <p:sp>
        <p:nvSpPr>
          <p:cNvPr id="6" name="Shape 45"/>
          <p:cNvSpPr txBox="1">
            <a:spLocks/>
          </p:cNvSpPr>
          <p:nvPr/>
        </p:nvSpPr>
        <p:spPr>
          <a:xfrm>
            <a:off x="1176778" y="1610823"/>
            <a:ext cx="5528822" cy="29611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4400" b="1" dirty="0" smtClean="0">
                <a:solidFill>
                  <a:srgbClr val="FFFFFF"/>
                </a:solidFill>
                <a:latin typeface="Montserrat"/>
                <a:cs typeface="Montserrat"/>
              </a:rPr>
              <a:t>ÉTUDE ÉLECTRONIQUE</a:t>
            </a:r>
            <a:endParaRPr lang="en" sz="4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1927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3981" r="2095" b="20531"/>
          <a:stretch/>
        </p:blipFill>
        <p:spPr>
          <a:xfrm>
            <a:off x="1016000" y="204838"/>
            <a:ext cx="7112000" cy="38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185" r="1655" b="20850"/>
          <a:stretch/>
        </p:blipFill>
        <p:spPr>
          <a:xfrm>
            <a:off x="1016000" y="163871"/>
            <a:ext cx="7144774" cy="390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8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3662" r="2425" b="21487"/>
          <a:stretch/>
        </p:blipFill>
        <p:spPr>
          <a:xfrm>
            <a:off x="1040581" y="188452"/>
            <a:ext cx="7062838" cy="38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707" r="1764" b="20213"/>
          <a:stretch/>
        </p:blipFill>
        <p:spPr>
          <a:xfrm>
            <a:off x="983226" y="139290"/>
            <a:ext cx="7169355" cy="39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4141" r="2425" b="20054"/>
          <a:stretch/>
        </p:blipFill>
        <p:spPr>
          <a:xfrm>
            <a:off x="1048774" y="213032"/>
            <a:ext cx="7054645" cy="390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4300" r="1875" b="21168"/>
          <a:stretch/>
        </p:blipFill>
        <p:spPr>
          <a:xfrm>
            <a:off x="1065162" y="221227"/>
            <a:ext cx="7079226" cy="38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3344" r="2095" b="21009"/>
          <a:stretch/>
        </p:blipFill>
        <p:spPr>
          <a:xfrm>
            <a:off x="999613" y="172065"/>
            <a:ext cx="7128387" cy="38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2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t="2707" r="2280" b="19735"/>
          <a:stretch/>
        </p:blipFill>
        <p:spPr>
          <a:xfrm>
            <a:off x="967946" y="139290"/>
            <a:ext cx="7146324" cy="399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t="3345" r="3638" b="21327"/>
          <a:stretch/>
        </p:blipFill>
        <p:spPr>
          <a:xfrm>
            <a:off x="1024194" y="172065"/>
            <a:ext cx="6989096" cy="387554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67525" r="48908" b="15435"/>
          <a:stretch/>
        </p:blipFill>
        <p:spPr>
          <a:xfrm>
            <a:off x="1024194" y="3474064"/>
            <a:ext cx="3624825" cy="87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802637" y="1394345"/>
            <a:ext cx="7842433" cy="5639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Clr>
                <a:schemeClr val="bg1"/>
              </a:buClr>
              <a:buSzPct val="125000"/>
              <a:buFont typeface="+mj-lt"/>
              <a:buAutoNum type="arabicPeriod"/>
            </a:pPr>
            <a:r>
              <a:rPr lang="fr-FR" sz="28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Étalonnage </a:t>
            </a:r>
            <a:r>
              <a:rPr lang="fr-FR" sz="2800" dirty="0">
                <a:solidFill>
                  <a:schemeClr val="bg1"/>
                </a:solidFill>
                <a:latin typeface="Montserrat Ultra Light"/>
                <a:cs typeface="Montserrat Ultra Light"/>
              </a:rPr>
              <a:t>d</a:t>
            </a:r>
            <a:r>
              <a:rPr lang="fr-FR" sz="28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es </a:t>
            </a:r>
            <a:r>
              <a:rPr lang="fr-FR" sz="2800" dirty="0">
                <a:solidFill>
                  <a:schemeClr val="bg1"/>
                </a:solidFill>
                <a:latin typeface="Montserrat Ultra Light"/>
                <a:cs typeface="Montserrat Ultra Light"/>
              </a:rPr>
              <a:t>paramètres </a:t>
            </a:r>
            <a:r>
              <a:rPr lang="fr-FR" sz="28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initiaux de gyroscope.</a:t>
            </a:r>
            <a:endParaRPr lang="fr-FR" sz="2800" dirty="0">
              <a:solidFill>
                <a:schemeClr val="bg1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875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148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49"/>
          <p:cNvPicPr preferRelativeResize="0"/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51694"/>
          </a:xfrm>
          <a:prstGeom prst="rect">
            <a:avLst/>
          </a:prstGeom>
          <a:solidFill>
            <a:srgbClr val="14293B"/>
          </a:solidFill>
          <a:ln>
            <a:noFill/>
          </a:ln>
        </p:spPr>
      </p:pic>
      <p:sp>
        <p:nvSpPr>
          <p:cNvPr id="3" name="Shape 45"/>
          <p:cNvSpPr txBox="1">
            <a:spLocks/>
          </p:cNvSpPr>
          <p:nvPr/>
        </p:nvSpPr>
        <p:spPr>
          <a:xfrm>
            <a:off x="1176776" y="2597356"/>
            <a:ext cx="7098708" cy="16420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5400" b="1" dirty="0">
                <a:solidFill>
                  <a:srgbClr val="FFFFFF"/>
                </a:solidFill>
                <a:latin typeface="Montserrat"/>
                <a:cs typeface="Montserrat"/>
              </a:rPr>
              <a:t>COMPOSITION DU QUADRICOPTÈRE</a:t>
            </a:r>
            <a:endParaRPr lang="en" sz="54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36893" y="1974151"/>
            <a:ext cx="581742" cy="583739"/>
          </a:xfrm>
          <a:prstGeom prst="rect">
            <a:avLst/>
          </a:prstGeom>
          <a:solidFill>
            <a:srgbClr val="11202C">
              <a:alpha val="80000"/>
            </a:srgbClr>
          </a:solidFill>
          <a:ln>
            <a:solidFill>
              <a:srgbClr val="1120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hape 78"/>
          <p:cNvSpPr/>
          <p:nvPr/>
        </p:nvSpPr>
        <p:spPr>
          <a:xfrm>
            <a:off x="1458102" y="2096939"/>
            <a:ext cx="141325" cy="349100"/>
          </a:xfrm>
          <a:prstGeom prst="rect">
            <a:avLst/>
          </a:prstGeom>
          <a:ln>
            <a:noFill/>
          </a:ln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ontserra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0889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741678" y="1251256"/>
            <a:ext cx="4795522" cy="34629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for (cal_int = 0; cal_int &lt; 2000 ; cal_int ++)</a:t>
            </a:r>
          </a:p>
          <a:p>
            <a:pPr>
              <a:buClr>
                <a:schemeClr val="bg1"/>
              </a:buClr>
              <a:buSzPct val="125000"/>
              <a:buNone/>
            </a:pPr>
            <a:endParaRPr lang="en-US" sz="1400" dirty="0" smtClean="0">
              <a:solidFill>
                <a:srgbClr val="E8C588"/>
              </a:solidFill>
              <a:latin typeface="Montserrat Ultra Light"/>
              <a:cs typeface="Montserrat Ultra Light"/>
            </a:endParaRP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{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if (cal_int % 15 == 0)digitalWrite(12, !digitalRead(12));   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  gyro_signalen();                                           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  gyro_axis_cal[1] += gyro_axis[1];            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  gyro_axis_cal[2] += gyro_axis[2];                          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  gyro_axis_cal[3] += gyro_axis[3];                          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}</a:t>
            </a:r>
          </a:p>
          <a:p>
            <a:pPr>
              <a:buClr>
                <a:schemeClr val="bg1"/>
              </a:buClr>
              <a:buSzPct val="125000"/>
              <a:buNone/>
            </a:pPr>
            <a:endParaRPr lang="en-US" sz="1400" dirty="0" smtClean="0">
              <a:solidFill>
                <a:srgbClr val="E8C588"/>
              </a:solidFill>
              <a:latin typeface="Montserrat Ultra Light"/>
              <a:cs typeface="Montserrat Ultra Light"/>
            </a:endParaRPr>
          </a:p>
          <a:p>
            <a:pPr>
              <a:buClr>
                <a:schemeClr val="bg1"/>
              </a:buClr>
              <a:buSzPct val="125000"/>
              <a:buNone/>
            </a:pPr>
            <a:endParaRPr lang="en-US" sz="1400" dirty="0" smtClean="0">
              <a:solidFill>
                <a:srgbClr val="E8C588"/>
              </a:solidFill>
              <a:latin typeface="Montserrat Ultra Light"/>
              <a:cs typeface="Montserrat Ultra Light"/>
            </a:endParaRPr>
          </a:p>
          <a:p>
            <a:pPr>
              <a:buClr>
                <a:schemeClr val="bg1"/>
              </a:buClr>
              <a:buSzPct val="125000"/>
              <a:buNone/>
            </a:pPr>
            <a:endParaRPr lang="en-US" sz="1400" dirty="0" smtClean="0">
              <a:solidFill>
                <a:srgbClr val="E8C588"/>
              </a:solidFill>
              <a:latin typeface="Montserrat Ultra Light"/>
              <a:cs typeface="Montserrat Ultra Light"/>
            </a:endParaRP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gyro_axis_cal[1] /= 2000;                                    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gyro_axis_cal[2] /= 2000;                                    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gyro_axis_cal[3] /= 2000;                               </a:t>
            </a:r>
            <a:endParaRPr lang="en-US" sz="1400" dirty="0">
              <a:solidFill>
                <a:srgbClr val="E8C588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5" name="Shape 83"/>
          <p:cNvSpPr txBox="1">
            <a:spLocks/>
          </p:cNvSpPr>
          <p:nvPr/>
        </p:nvSpPr>
        <p:spPr>
          <a:xfrm>
            <a:off x="5212078" y="1251256"/>
            <a:ext cx="3281680" cy="30860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//Take 2000 readings for calibration.</a:t>
            </a:r>
          </a:p>
          <a:p>
            <a:pPr>
              <a:buClr>
                <a:schemeClr val="bg1"/>
              </a:buClr>
              <a:buSzPct val="125000"/>
              <a:buNone/>
            </a:pPr>
            <a:endParaRPr lang="en-US" sz="1400" dirty="0" smtClean="0">
              <a:solidFill>
                <a:schemeClr val="bg1"/>
              </a:solidFill>
              <a:latin typeface="Montserrat Ultra Light"/>
              <a:cs typeface="Montserrat Ultra Light"/>
            </a:endParaRPr>
          </a:p>
          <a:p>
            <a:pPr>
              <a:buClr>
                <a:schemeClr val="bg1"/>
              </a:buClr>
              <a:buSzPct val="125000"/>
              <a:buNone/>
            </a:pPr>
            <a:endParaRPr lang="en-US" sz="1400" dirty="0">
              <a:solidFill>
                <a:schemeClr val="bg1"/>
              </a:solidFill>
              <a:latin typeface="Montserrat Ultra Light"/>
              <a:cs typeface="Montserrat Ultra Light"/>
            </a:endParaRP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//Change the led status.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//Read the gyro output.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//Add roll value to gyro_roll_cal.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//Add pitch value to gyro_pitch_cal.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//Add yaw value to gyro_yaw_cal.</a:t>
            </a:r>
          </a:p>
          <a:p>
            <a:pPr>
              <a:buClr>
                <a:schemeClr val="bg1"/>
              </a:buClr>
              <a:buSzPct val="125000"/>
              <a:buNone/>
            </a:pPr>
            <a:endParaRPr lang="en-US" sz="1400" dirty="0">
              <a:solidFill>
                <a:schemeClr val="bg1"/>
              </a:solidFill>
              <a:latin typeface="Montserrat Ultra Light"/>
              <a:cs typeface="Montserrat Ultra Light"/>
            </a:endParaRP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//To get the average gyro offset, we need to :</a:t>
            </a:r>
          </a:p>
          <a:p>
            <a:pPr>
              <a:buClr>
                <a:schemeClr val="bg1"/>
              </a:buClr>
              <a:buSzPct val="125000"/>
              <a:buNone/>
            </a:pPr>
            <a:endParaRPr lang="en-US" sz="1400" dirty="0" smtClean="0">
              <a:solidFill>
                <a:schemeClr val="bg1"/>
              </a:solidFill>
              <a:latin typeface="Montserrat Ultra Light"/>
              <a:cs typeface="Montserrat Ultra Light"/>
            </a:endParaRP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//Divide the roll total by 2000.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//Divide the pitch total by 2000.</a:t>
            </a:r>
          </a:p>
          <a:p>
            <a:pPr>
              <a:buClr>
                <a:schemeClr val="bg1"/>
              </a:buClr>
              <a:buSzPct val="125000"/>
              <a:buNone/>
            </a:pPr>
            <a:r>
              <a:rPr lang="en-US" sz="14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//Divide the yaw total by 2000.</a:t>
            </a:r>
            <a:endParaRPr lang="en-US" sz="1400" dirty="0">
              <a:solidFill>
                <a:schemeClr val="bg1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41678" y="636936"/>
            <a:ext cx="784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SzPct val="125000"/>
            </a:pPr>
            <a:r>
              <a:rPr lang="fr-FR" b="1" dirty="0">
                <a:solidFill>
                  <a:schemeClr val="bg1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Prenons plusieurs </a:t>
            </a:r>
            <a:r>
              <a:rPr lang="fr-FR" b="1" dirty="0" smtClean="0">
                <a:solidFill>
                  <a:schemeClr val="bg1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mesures de </a:t>
            </a:r>
            <a:r>
              <a:rPr lang="fr-FR" b="1" dirty="0">
                <a:solidFill>
                  <a:schemeClr val="bg1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données </a:t>
            </a:r>
            <a:r>
              <a:rPr lang="fr-FR" b="1" dirty="0" smtClean="0">
                <a:solidFill>
                  <a:schemeClr val="bg1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venant du gyroscope </a:t>
            </a:r>
            <a:r>
              <a:rPr lang="fr-FR" b="1" dirty="0">
                <a:solidFill>
                  <a:schemeClr val="bg1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afin de déterminer </a:t>
            </a:r>
            <a:r>
              <a:rPr lang="fr-FR" b="1" dirty="0" smtClean="0">
                <a:solidFill>
                  <a:schemeClr val="bg1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l’Offset de notre gyroscope.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038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802637" y="1394345"/>
            <a:ext cx="7842433" cy="5639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14350" indent="-514350">
              <a:buClr>
                <a:schemeClr val="bg1"/>
              </a:buClr>
              <a:buSzPct val="125000"/>
              <a:buFont typeface="+mj-lt"/>
              <a:buAutoNum type="arabicPeriod" startAt="2"/>
            </a:pPr>
            <a:r>
              <a:rPr lang="fr-FR" sz="2800" dirty="0" smtClean="0">
                <a:solidFill>
                  <a:schemeClr val="bg1"/>
                </a:solidFill>
                <a:latin typeface="Montserrat Ultra Light"/>
                <a:cs typeface="Montserrat Ultra Light"/>
              </a:rPr>
              <a:t>Contrôle </a:t>
            </a:r>
            <a:r>
              <a:rPr lang="fr-FR" sz="2800" dirty="0">
                <a:solidFill>
                  <a:schemeClr val="bg1"/>
                </a:solidFill>
                <a:latin typeface="Montserrat Ultra Light"/>
                <a:cs typeface="Montserrat Ultra Light"/>
              </a:rPr>
              <a:t>de l’état de la batterie.</a:t>
            </a:r>
          </a:p>
        </p:txBody>
      </p:sp>
    </p:spTree>
    <p:extLst>
      <p:ext uri="{BB962C8B-B14F-4D97-AF65-F5344CB8AC3E}">
        <p14:creationId xmlns:p14="http://schemas.microsoft.com/office/powerpoint/2010/main" val="390022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741678" y="1015019"/>
            <a:ext cx="4795522" cy="4886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Ultra Light"/>
                <a:cs typeface="Montserrat Ultra Light"/>
              </a:rPr>
              <a:t>battery_voltage = (analogRead(0) + 65) * 1.2317</a:t>
            </a:r>
            <a:r>
              <a:rPr 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Ultra Light"/>
                <a:cs typeface="Montserrat Ultra Light"/>
              </a:rPr>
              <a:t>;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1678" y="636936"/>
            <a:ext cx="784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25000"/>
            </a:pP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Enregistrer la </a:t>
            </a:r>
            <a:r>
              <a:rPr lang="fr-FR" b="1" dirty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tension de la </a:t>
            </a: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batterie dans la </a:t>
            </a:r>
            <a:r>
              <a:rPr lang="fr-FR" b="1" dirty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variable </a:t>
            </a:r>
            <a:r>
              <a:rPr lang="fr-F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battery_voltage</a:t>
            </a: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41678" y="1480216"/>
            <a:ext cx="784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25000"/>
            </a:pPr>
            <a:r>
              <a:rPr lang="fr-FR" b="1" dirty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65 est la compensation de tension pour la diode</a:t>
            </a: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.</a:t>
            </a:r>
          </a:p>
          <a:p>
            <a:pPr>
              <a:buClr>
                <a:srgbClr val="FFFFFF"/>
              </a:buClr>
              <a:buSzPct val="125000"/>
            </a:pP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12,6V </a:t>
            </a:r>
            <a:r>
              <a:rPr lang="fr-FR" b="1" dirty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équivaut à 5V à l'entrée analogique A0</a:t>
            </a: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.</a:t>
            </a:r>
          </a:p>
          <a:p>
            <a:pPr>
              <a:buClr>
                <a:srgbClr val="FFFFFF"/>
              </a:buClr>
              <a:buSzPct val="125000"/>
            </a:pP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12,6V </a:t>
            </a:r>
            <a:r>
              <a:rPr lang="fr-FR" b="1" dirty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équivaut à 1023 après l'ADC</a:t>
            </a: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.</a:t>
            </a:r>
            <a:endParaRPr lang="fr-FR" b="1" dirty="0">
              <a:solidFill>
                <a:srgbClr val="FFFFFF"/>
              </a:solidFill>
              <a:latin typeface="Montserrat Ultra Light"/>
              <a:ea typeface="Montserrat"/>
              <a:cs typeface="Montserrat Ultra Light"/>
              <a:sym typeface="Montserrat"/>
            </a:endParaRPr>
          </a:p>
          <a:p>
            <a:pPr>
              <a:buClr>
                <a:srgbClr val="FFFFFF"/>
              </a:buClr>
              <a:buSzPct val="125000"/>
            </a:pP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1,2317 est le rapport de 1260 </a:t>
            </a: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/ 1023.</a:t>
            </a:r>
            <a:endParaRPr lang="fr-FR" b="1" dirty="0">
              <a:solidFill>
                <a:srgbClr val="FFFFFF"/>
              </a:solidFill>
              <a:latin typeface="Montserrat Ultra Light"/>
              <a:ea typeface="Montserrat"/>
              <a:cs typeface="Montserrat Ultra Light"/>
              <a:sym typeface="Montserrat"/>
            </a:endParaRPr>
          </a:p>
          <a:p>
            <a:pPr>
              <a:buClr>
                <a:srgbClr val="FFFFFF"/>
              </a:buClr>
              <a:buSzPct val="125000"/>
            </a:pP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La </a:t>
            </a:r>
            <a:r>
              <a:rPr lang="fr-FR" b="1" dirty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variable battery_voltage vaut 1050 si la tension de la batterie est de 10,5V</a:t>
            </a:r>
            <a:r>
              <a:rPr lang="fr-FR" b="1" dirty="0" smtClean="0">
                <a:solidFill>
                  <a:srgbClr val="FFFFFF"/>
                </a:solidFill>
                <a:latin typeface="Montserrat Ultra Light"/>
                <a:ea typeface="Montserrat"/>
                <a:cs typeface="Montserrat Ultra Light"/>
                <a:sym typeface="Montserrat"/>
              </a:rPr>
              <a:t>.</a:t>
            </a:r>
            <a:endParaRPr lang="fr-FR" b="1" dirty="0">
              <a:solidFill>
                <a:srgbClr val="FFFFFF"/>
              </a:solidFill>
              <a:latin typeface="Montserrat Ultra Light"/>
              <a:ea typeface="Montserrat"/>
              <a:cs typeface="Montserrat Ultra Light"/>
              <a:sym typeface="Montserrat"/>
            </a:endParaRPr>
          </a:p>
        </p:txBody>
      </p:sp>
      <p:sp>
        <p:nvSpPr>
          <p:cNvPr id="7" name="Shape 83"/>
          <p:cNvSpPr txBox="1">
            <a:spLocks/>
          </p:cNvSpPr>
          <p:nvPr/>
        </p:nvSpPr>
        <p:spPr>
          <a:xfrm>
            <a:off x="741678" y="2622830"/>
            <a:ext cx="7843520" cy="19009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if (</a:t>
            </a: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battery_voltage &lt; 1030 &amp;&amp; battery_voltage &gt; 600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) digitalWrite</a:t>
            </a: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(12, HIGH)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;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>
              <a:solidFill>
                <a:srgbClr val="E8C588"/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if </a:t>
            </a: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(battery_voltage &lt; 1240 &amp;&amp; battery_voltage &gt; 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800)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{                        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 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   esc_1 +</a:t>
            </a: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= esc_1 * ((1240 - battery_voltage)/(float)3500)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;</a:t>
            </a:r>
            <a:endParaRPr lang="en-US" sz="1400" dirty="0">
              <a:solidFill>
                <a:srgbClr val="E8C588"/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      esc_2 += esc_2 * ((1240 - battery_voltage)/(float)3500);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      esc_3 += esc_3 * ((1240 - battery_voltage)/(float)3500)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 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     esc_4 </a:t>
            </a: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+= esc_4 * ((1240 - battery_voltage)/(float)3500); </a:t>
            </a:r>
            <a:endParaRPr lang="en-US" sz="1400" dirty="0" smtClean="0">
              <a:solidFill>
                <a:srgbClr val="E8C588"/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fr-FR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}</a:t>
            </a:r>
            <a:endParaRPr lang="en-US" sz="1400" dirty="0" smtClean="0">
              <a:solidFill>
                <a:srgbClr val="E8C588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773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53154"/>
              </p:ext>
            </p:extLst>
          </p:nvPr>
        </p:nvGraphicFramePr>
        <p:xfrm>
          <a:off x="757700" y="1677080"/>
          <a:ext cx="7629078" cy="2704599"/>
        </p:xfrm>
        <a:graphic>
          <a:graphicData uri="http://schemas.openxmlformats.org/drawingml/2006/table">
            <a:tbl>
              <a:tblPr/>
              <a:tblGrid>
                <a:gridCol w="1827996"/>
                <a:gridCol w="966847"/>
                <a:gridCol w="966847"/>
                <a:gridCol w="966847"/>
                <a:gridCol w="966847"/>
                <a:gridCol w="966847"/>
                <a:gridCol w="966847"/>
              </a:tblGrid>
              <a:tr h="90153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Battery</a:t>
                      </a:r>
                      <a:r>
                        <a:rPr lang="en-US" sz="2000" b="0" i="0" u="none" strike="noStrike" baseline="0" noProof="0" dirty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 </a:t>
                      </a:r>
                      <a:r>
                        <a:rPr lang="en-US" sz="2000" b="0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voltage</a:t>
                      </a: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12.60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12.15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11.25</a:t>
                      </a:r>
                      <a:endParaRPr lang="en-US" sz="2000" b="0" i="0" u="none" strike="noStrike" noProof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10.5</a:t>
                      </a:r>
                      <a:endParaRPr lang="en-US" sz="2000" b="0" i="0" u="none" strike="noStrike" noProof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10</a:t>
                      </a:r>
                      <a:endParaRPr lang="en-US" sz="2000" b="0" i="0" u="none" strike="noStrike" noProof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9.35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01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Throttle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1200</a:t>
                      </a:r>
                      <a:endParaRPr lang="en-US" sz="2000" b="0" i="0" u="none" strike="noStrike" noProof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1200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1200</a:t>
                      </a:r>
                      <a:endParaRPr lang="en-US" sz="2000" b="0" i="0" u="none" strike="noStrike" noProof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1200</a:t>
                      </a:r>
                      <a:endParaRPr lang="en-US" sz="2000" b="0" i="0" u="none" strike="noStrike" noProof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1200</a:t>
                      </a:r>
                      <a:endParaRPr lang="en-US" sz="2000" b="0" i="0" u="none" strike="noStrike" noProof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noProof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1200</a:t>
                      </a:r>
                      <a:endParaRPr lang="en-US" sz="2000" b="0" i="0" u="none" strike="noStrike" noProof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01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Raleway"/>
                          <a:cs typeface="Raleway"/>
                        </a:rPr>
                        <a:t>ESC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Raleway"/>
                        <a:cs typeface="Raleway"/>
                      </a:endParaRP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0" dirty="0" smtClean="0">
                          <a:solidFill>
                            <a:srgbClr val="AECDE6"/>
                          </a:solidFill>
                          <a:latin typeface="Raleway"/>
                          <a:cs typeface="Raleway"/>
                        </a:rPr>
                        <a:t>1200</a:t>
                      </a: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0" dirty="0" smtClean="0">
                          <a:solidFill>
                            <a:srgbClr val="AECDE6"/>
                          </a:solidFill>
                          <a:latin typeface="Raleway"/>
                          <a:cs typeface="Raleway"/>
                        </a:rPr>
                        <a:t>1209</a:t>
                      </a: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0" dirty="0" smtClean="0">
                          <a:solidFill>
                            <a:srgbClr val="AECDE6"/>
                          </a:solidFill>
                          <a:latin typeface="Raleway"/>
                          <a:cs typeface="Raleway"/>
                        </a:rPr>
                        <a:t>1239</a:t>
                      </a: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0" dirty="0" smtClean="0">
                          <a:solidFill>
                            <a:srgbClr val="AECDE6"/>
                          </a:solidFill>
                          <a:latin typeface="Raleway"/>
                          <a:cs typeface="Raleway"/>
                        </a:rPr>
                        <a:t>1265</a:t>
                      </a: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0" dirty="0" smtClean="0">
                          <a:solidFill>
                            <a:srgbClr val="AECDE6"/>
                          </a:solidFill>
                          <a:latin typeface="Raleway"/>
                          <a:cs typeface="Raleway"/>
                        </a:rPr>
                        <a:t>1282</a:t>
                      </a: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noProof="0" dirty="0" smtClean="0">
                          <a:solidFill>
                            <a:srgbClr val="AECDE6"/>
                          </a:solidFill>
                          <a:latin typeface="Raleway"/>
                          <a:cs typeface="Raleway"/>
                        </a:rPr>
                        <a:t>1305</a:t>
                      </a:r>
                    </a:p>
                  </a:txBody>
                  <a:tcPr marL="4812" marR="4812" marT="48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24009" y="1032794"/>
            <a:ext cx="610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 </a:t>
            </a:r>
            <a:r>
              <a:rPr lang="en-US" sz="18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ESC+</a:t>
            </a:r>
            <a:r>
              <a:rPr lang="en-US" sz="18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= </a:t>
            </a:r>
            <a:r>
              <a:rPr lang="en-US" sz="18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ESC </a:t>
            </a:r>
            <a:r>
              <a:rPr lang="en-US" sz="18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* ((1240 - battery_voltage)/(float)3500);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230934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802637" y="1394345"/>
            <a:ext cx="7842433" cy="5639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14350" indent="-514350">
              <a:buClr>
                <a:srgbClr val="FFFFFF"/>
              </a:buClr>
              <a:buSzPct val="125000"/>
              <a:buFont typeface="+mj-lt"/>
              <a:buAutoNum type="arabicPeriod" startAt="3"/>
            </a:pPr>
            <a:r>
              <a:rPr lang="fr-FR" sz="2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Assurer la stabilité </a:t>
            </a:r>
            <a:r>
              <a:rPr lang="fr-FR" sz="2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d’aéronef.</a:t>
            </a:r>
            <a:endParaRPr lang="fr-FR" sz="2800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4" name="Shape 83"/>
          <p:cNvSpPr txBox="1">
            <a:spLocks/>
          </p:cNvSpPr>
          <p:nvPr/>
        </p:nvSpPr>
        <p:spPr>
          <a:xfrm>
            <a:off x="1245021" y="1958258"/>
            <a:ext cx="6620220" cy="10625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bg1"/>
              </a:buClr>
              <a:buSzPct val="80000"/>
              <a:buFont typeface="Wingdings" charset="2"/>
              <a:buChar char="Ø"/>
            </a:pPr>
            <a:r>
              <a:rPr lang="fr-FR" sz="14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Calculer la sortie PID sur l’axe Roll </a:t>
            </a:r>
            <a:r>
              <a:rPr lang="en-US" sz="1400" b="0" dirty="0">
                <a:solidFill>
                  <a:srgbClr val="FFFFFF"/>
                </a:solidFill>
              </a:rPr>
              <a:t>pid_output_roll</a:t>
            </a:r>
            <a:r>
              <a:rPr lang="fr-FR" sz="14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</a:p>
          <a:p>
            <a:pPr marL="285750" indent="-285750">
              <a:buClr>
                <a:schemeClr val="bg1"/>
              </a:buClr>
              <a:buSzPct val="80000"/>
              <a:buFont typeface="Wingdings" charset="2"/>
              <a:buChar char="Ø"/>
            </a:pPr>
            <a:r>
              <a:rPr lang="fr-FR" sz="14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Calculer la sortie PID sur l’axe </a:t>
            </a:r>
            <a:r>
              <a:rPr lang="fr-FR" sz="14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Pitch </a:t>
            </a:r>
            <a:r>
              <a:rPr lang="en-US" sz="1400" b="0" dirty="0">
                <a:solidFill>
                  <a:srgbClr val="FFFFFF"/>
                </a:solidFill>
              </a:rPr>
              <a:t>pid_output_pitch</a:t>
            </a:r>
            <a:r>
              <a:rPr lang="fr-FR" sz="14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 </a:t>
            </a:r>
          </a:p>
          <a:p>
            <a:pPr marL="285750" indent="-285750">
              <a:buClr>
                <a:schemeClr val="bg1"/>
              </a:buClr>
              <a:buSzPct val="80000"/>
              <a:buFont typeface="Wingdings" charset="2"/>
              <a:buChar char="Ø"/>
            </a:pPr>
            <a:r>
              <a:rPr lang="fr-FR" sz="14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Calculer la sortie PID sur l’axe Yaw </a:t>
            </a:r>
            <a:r>
              <a:rPr lang="en-US" sz="1400" b="0" dirty="0" smtClean="0">
                <a:solidFill>
                  <a:srgbClr val="FFFFFF"/>
                </a:solidFill>
              </a:rPr>
              <a:t>pid_output_yaw</a:t>
            </a:r>
            <a:r>
              <a:rPr lang="en-US" sz="14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  <a:endParaRPr lang="fr-FR" sz="1400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  <a:p>
            <a:pPr marL="285750" indent="-285750">
              <a:buClr>
                <a:schemeClr val="bg1"/>
              </a:buClr>
              <a:buSzPct val="80000"/>
              <a:buFont typeface="Wingdings" charset="2"/>
              <a:buChar char="Ø"/>
            </a:pPr>
            <a:r>
              <a:rPr lang="fr-FR" sz="14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Calculer les impulsion de commande pour les quatre </a:t>
            </a:r>
            <a:r>
              <a:rPr lang="fr-FR" sz="14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variateurs (ESC). </a:t>
            </a:r>
            <a:endParaRPr lang="fr-FR" sz="1400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62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741677" y="1015018"/>
            <a:ext cx="7843521" cy="25137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pid_error_temp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= gyro_roll_input - pid_roll_setpoint;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pid_i_mem_roll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+= pid_i_gain_roll * pid_error_temp;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(pid_i_mem_roll &gt; pid_max_roll)pid_i_mem_roll = pid_max_roll;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else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if(pid_i_mem_roll &lt; pid_max_roll * -1)pid_i_mem_roll = pid_max_roll * -1;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pid_output_roll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= pid_p_gain_roll * pid_error_temp + pid_i_mem_roll + pid_d_gain_roll * (pid_error_temp - pid_last_roll_d_error);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(pid_output_roll &gt; pid_max_roll)pid_output_roll = pid_max_roll;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else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if(pid_output_roll &lt; pid_max_roll * -1)pid_output_roll = pid_max_roll * -1;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pid_last_roll_d_error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= pid_error_temp;</a:t>
            </a:r>
            <a:endParaRPr lang="en-US" sz="1400" dirty="0" smtClean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41678" y="636936"/>
            <a:ext cx="784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25000"/>
            </a:pP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Sous-programme pour calculer la sortie PID sur 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l’axe Roll.</a:t>
            </a:r>
            <a:endParaRPr lang="fr-FR" b="1" dirty="0" smtClean="0">
              <a:solidFill>
                <a:srgbClr val="FFFFFF"/>
              </a:solidFill>
              <a:latin typeface="Montserrat Ultra Light"/>
              <a:ea typeface="Montserrat"/>
              <a:cs typeface="Montserrat Ultra Ligh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784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741677" y="1015018"/>
            <a:ext cx="8122047" cy="30489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void 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calculate_pid_roll()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{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	error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= 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roll_input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- 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roll_setpoint;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	i_mem_roll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+= 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i_gain_roll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* 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error;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 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	output_roll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= 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p_gain_roll </a:t>
            </a:r>
            <a:r>
              <a:rPr lang="en-US" sz="1400" dirty="0">
                <a:solidFill>
                  <a:srgbClr val="E8C588"/>
                </a:solidFill>
                <a:latin typeface="Montserrat Ultra Light"/>
                <a:cs typeface="Montserrat Ultra Light"/>
              </a:rPr>
              <a:t>* 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error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+ </a:t>
            </a:r>
            <a:r>
              <a:rPr lang="en-US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i_mem_roll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+ d_gain_roll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* 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(error - last_error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;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	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last_error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= 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error;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 smtClean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fr-FR" sz="1400" dirty="0" smtClean="0">
                <a:solidFill>
                  <a:srgbClr val="E8C588"/>
                </a:solidFill>
                <a:latin typeface="Montserrat Ultra Light"/>
                <a:cs typeface="Montserrat Ultra Light"/>
              </a:rPr>
              <a:t>}</a:t>
            </a:r>
            <a:endParaRPr lang="en-US" sz="1400" dirty="0">
              <a:solidFill>
                <a:srgbClr val="E8C588"/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41678" y="636936"/>
            <a:ext cx="784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25000"/>
            </a:pP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Sous-programme pour calculer la sortie PID sur l’axe Roll.</a:t>
            </a:r>
            <a:endParaRPr lang="fr-FR" b="1" dirty="0">
              <a:solidFill>
                <a:srgbClr val="FFFFFF"/>
              </a:solidFill>
              <a:latin typeface="Montserrat Ultra Light"/>
              <a:ea typeface="Montserrat"/>
              <a:cs typeface="Montserrat Ultra Ligh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3618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802637" y="1394345"/>
            <a:ext cx="7842433" cy="5639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14350" indent="-514350">
              <a:buClr>
                <a:srgbClr val="FFFFFF"/>
              </a:buClr>
              <a:buSzPct val="125000"/>
              <a:buFont typeface="+mj-lt"/>
              <a:buAutoNum type="arabicPeriod" startAt="4"/>
            </a:pPr>
            <a:r>
              <a:rPr lang="fr-FR" sz="2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Acquisition </a:t>
            </a:r>
            <a:r>
              <a:rPr lang="fr-FR" sz="2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des consignes venant</a:t>
            </a:r>
            <a:endParaRPr lang="fr-FR" sz="2800" dirty="0" smtClean="0">
              <a:solidFill>
                <a:srgbClr val="FFFFFF"/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fr-FR" sz="2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 </a:t>
            </a:r>
            <a:r>
              <a:rPr lang="fr-FR" sz="2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   de </a:t>
            </a:r>
            <a:r>
              <a:rPr lang="fr-FR" sz="2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l'opérateur.</a:t>
            </a:r>
          </a:p>
        </p:txBody>
      </p:sp>
    </p:spTree>
    <p:extLst>
      <p:ext uri="{BB962C8B-B14F-4D97-AF65-F5344CB8AC3E}">
        <p14:creationId xmlns:p14="http://schemas.microsoft.com/office/powerpoint/2010/main" val="333507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741677" y="1015018"/>
            <a:ext cx="8666483" cy="3617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(start == 2 &amp;&amp; receiver_input_channel_3 &lt; 1150 &amp;&amp; receiver_input_channel_4 &gt; 1950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)start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= 0;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pid_roll_setpoint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= 0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if(receiver_input_channel_1 &gt; 1508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)pid_roll_setpoint=(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receiver_input_channel_1 - 1508)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/5;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else if(receiver_input_channel_1 &lt; 1492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)pid_roll_setpoint=(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receiver_input_channel_1 - 1492)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/5;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pid_pitch_setpoint = 0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if(receiver_input_channel_2 &gt; 1508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)pid_pitch_setpoint=(receiver_input_channel_2 - 1508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/5;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else if(receiver_input_channel_2 &lt; 1492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)pid_pitch_setpoint=(receiver_input_channel_2 - 1492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/5;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pid_yaw_setpoint = 0;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(receiver_input_channel_3 &gt; 1050) </a:t>
            </a:r>
            <a:endParaRPr lang="en-US" sz="1400" dirty="0" smtClean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{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if(receiver_input_channel_4 &gt; 1508)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pid_yaw_setpoint=(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receiver_input_channel_4 - 1508)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/5;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else if(receiver_input_channel_4 &lt; 1492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)pid_yaw_setpoint=(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receiver_input_channel_4 - 1492)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/5;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}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41678" y="636936"/>
            <a:ext cx="784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25000"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Sous</a:t>
            </a: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-programme pour mesurer les commandes envoyées par l'opérateur.</a:t>
            </a:r>
            <a:endParaRPr lang="fr-FR" b="1" dirty="0" smtClean="0">
              <a:solidFill>
                <a:srgbClr val="FFFFFF"/>
              </a:solidFill>
              <a:latin typeface="Montserrat Ultra Light"/>
              <a:ea typeface="Montserrat"/>
              <a:cs typeface="Montserrat Ultra Ligh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478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741678" y="1015018"/>
            <a:ext cx="7508944" cy="3617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pid_roll_setpoint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= 0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</a:t>
            </a:r>
            <a:endParaRPr lang="en-US" sz="1400" dirty="0" smtClean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fr-FR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(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receiver_input_channel_1 &gt; 1508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 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 smtClean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pid_roll_setpoint = (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receiver_input_channel_1 - 1508)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/5;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 smtClean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else if (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receiver_input_channel_1 &lt; 1492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)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pid_roll_setpoint = (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receiver_input_channel_1 - 1492)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/5;</a:t>
            </a: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41678" y="636936"/>
            <a:ext cx="784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25000"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Sous</a:t>
            </a: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-programme pour mesurer les commandes envoyées par 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l'opérateur sur l’axe Roll.</a:t>
            </a:r>
            <a:endParaRPr lang="fr-FR" b="1" dirty="0" smtClean="0">
              <a:solidFill>
                <a:srgbClr val="FFFFFF"/>
              </a:solidFill>
              <a:latin typeface="Montserrat Ultra Light"/>
              <a:ea typeface="Montserrat"/>
              <a:cs typeface="Montserrat Ultra Ligh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4637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3"/>
          <p:cNvSpPr txBox="1">
            <a:spLocks/>
          </p:cNvSpPr>
          <p:nvPr/>
        </p:nvSpPr>
        <p:spPr>
          <a:xfrm>
            <a:off x="802639" y="753110"/>
            <a:ext cx="4613004" cy="8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en-US" sz="4000" dirty="0"/>
              <a:t>WHAT IS INSIDE A DRONE ?!</a:t>
            </a:r>
            <a:endParaRPr lang="fr-FR" sz="4000" dirty="0"/>
          </a:p>
        </p:txBody>
      </p:sp>
      <p:sp>
        <p:nvSpPr>
          <p:cNvPr id="5" name="Shape 83"/>
          <p:cNvSpPr txBox="1">
            <a:spLocks/>
          </p:cNvSpPr>
          <p:nvPr/>
        </p:nvSpPr>
        <p:spPr>
          <a:xfrm>
            <a:off x="802639" y="2301783"/>
            <a:ext cx="7842433" cy="1880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sz="1800" dirty="0" smtClean="0">
                <a:latin typeface="Montserrat Ultra Light"/>
                <a:cs typeface="Montserrat Ultra Light"/>
              </a:rPr>
              <a:t>Le quadricoptère </a:t>
            </a:r>
            <a:r>
              <a:rPr lang="fr-FR" sz="1800" dirty="0">
                <a:latin typeface="Montserrat Ultra Light"/>
                <a:cs typeface="Montserrat Ultra Light"/>
              </a:rPr>
              <a:t>se compose de trois circuits </a:t>
            </a:r>
            <a:r>
              <a:rPr lang="fr-FR" sz="1800" dirty="0" smtClean="0">
                <a:latin typeface="Montserrat Ultra Light"/>
                <a:cs typeface="Montserrat Ultra Light"/>
              </a:rPr>
              <a:t>électroniques :</a:t>
            </a:r>
            <a:endParaRPr lang="fr-FR" sz="1800" dirty="0">
              <a:latin typeface="Montserrat Ultra Light"/>
              <a:cs typeface="Montserrat Ultra Light"/>
            </a:endParaRPr>
          </a:p>
          <a:p>
            <a:pPr marL="715963" indent="-519113">
              <a:lnSpc>
                <a:spcPct val="150000"/>
              </a:lnSpc>
              <a:buSzPct val="150000"/>
              <a:buFont typeface="+mj-lt"/>
              <a:buAutoNum type="arabicPeriod"/>
              <a:tabLst>
                <a:tab pos="808038" algn="l"/>
              </a:tabLst>
            </a:pPr>
            <a:r>
              <a:rPr lang="fr-FR" sz="1800" dirty="0">
                <a:latin typeface="Montserrat Ultra Light"/>
                <a:cs typeface="Montserrat Ultra Light"/>
              </a:rPr>
              <a:t>Circuit de transmission.</a:t>
            </a:r>
          </a:p>
          <a:p>
            <a:pPr marL="715963" indent="-519113">
              <a:lnSpc>
                <a:spcPct val="150000"/>
              </a:lnSpc>
              <a:buSzPct val="150000"/>
              <a:buFont typeface="+mj-lt"/>
              <a:buAutoNum type="arabicPeriod"/>
              <a:tabLst>
                <a:tab pos="542925" algn="l"/>
              </a:tabLst>
            </a:pPr>
            <a:r>
              <a:rPr lang="fr-FR" sz="1800" dirty="0">
                <a:latin typeface="Montserrat Ultra Light"/>
                <a:cs typeface="Montserrat Ultra Light"/>
              </a:rPr>
              <a:t>Circuit de commande. </a:t>
            </a:r>
          </a:p>
          <a:p>
            <a:pPr marL="715963" indent="-519113">
              <a:lnSpc>
                <a:spcPct val="150000"/>
              </a:lnSpc>
              <a:buSzPct val="150000"/>
              <a:buFont typeface="+mj-lt"/>
              <a:buAutoNum type="arabicPeriod"/>
              <a:tabLst>
                <a:tab pos="542925" algn="l"/>
              </a:tabLst>
            </a:pPr>
            <a:r>
              <a:rPr lang="fr-FR" sz="1800" dirty="0">
                <a:latin typeface="Montserrat Ultra Light"/>
                <a:cs typeface="Montserrat Ultra Light"/>
              </a:rPr>
              <a:t>Circuit de puissance.</a:t>
            </a:r>
            <a:endParaRPr lang="fr-FR" sz="1800" dirty="0" smtClean="0"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150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802637" y="1394345"/>
            <a:ext cx="7842433" cy="1101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14350" indent="-514350">
              <a:buClr>
                <a:srgbClr val="FFFFFF"/>
              </a:buClr>
              <a:buSzPct val="125000"/>
              <a:buFont typeface="+mj-lt"/>
              <a:buAutoNum type="arabicPeriod" startAt="5"/>
            </a:pPr>
            <a:r>
              <a:rPr lang="fr-FR" sz="2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Exécution </a:t>
            </a:r>
            <a:r>
              <a:rPr lang="fr-FR" sz="2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des </a:t>
            </a:r>
            <a:r>
              <a:rPr lang="fr-FR" sz="2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commandes moteurs.</a:t>
            </a:r>
            <a:endParaRPr lang="fr-FR" sz="2800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255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 txBox="1">
            <a:spLocks/>
          </p:cNvSpPr>
          <p:nvPr/>
        </p:nvSpPr>
        <p:spPr>
          <a:xfrm>
            <a:off x="741677" y="1015017"/>
            <a:ext cx="8148323" cy="39379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if (start == 2) {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 smtClean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esc_1 = throttle - pid_output_pitch + pid_output_roll - pid_output_yaw;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esc_2 = throttle + pid_output_pitch + pid_output_roll + pid_output_yaw;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esc_3 = throttle + pid_output_pitch - pid_output_roll - pid_output_yaw;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esc_4 = throttle - pid_output_pitch - pid_output_roll + pid_output_yaw; 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 smtClean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if (battery_voltage &lt; 1240 &amp;&amp; battery_voltage &gt; 800)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	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	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{                  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	esc_1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+= esc_1 * ((1240 - battery_voltage)/(float)3500);             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	esc_2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+= esc_2 * ((1240 - battery_voltage)/(float)3500);             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	esc_3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+= esc_3 * ((1240 - battery_voltage)/(float)3500);              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	esc_4 </a:t>
            </a:r>
            <a:r>
              <a:rPr lang="en-US" sz="1400" dirty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+= esc_4 * ((1240 - battery_voltage)/(float)3500)</a:t>
            </a: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;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 	}</a:t>
            </a:r>
          </a:p>
          <a:p>
            <a:pPr>
              <a:buClr>
                <a:srgbClr val="FFFFFF"/>
              </a:buClr>
              <a:buSzPct val="125000"/>
              <a:buNone/>
            </a:pPr>
            <a:r>
              <a:rPr lang="en-US" sz="1400" dirty="0" smtClean="0">
                <a:solidFill>
                  <a:srgbClr val="D89F39">
                    <a:lumMod val="60000"/>
                    <a:lumOff val="40000"/>
                  </a:srgbClr>
                </a:solidFill>
                <a:latin typeface="Montserrat Ultra Light"/>
                <a:cs typeface="Montserrat Ultra Light"/>
              </a:rPr>
              <a:t>}</a:t>
            </a:r>
          </a:p>
          <a:p>
            <a:pPr>
              <a:buClr>
                <a:srgbClr val="FFFFFF"/>
              </a:buClr>
              <a:buSzPct val="125000"/>
              <a:buNone/>
            </a:pPr>
            <a:endParaRPr lang="en-US" sz="1400" dirty="0">
              <a:solidFill>
                <a:srgbClr val="D89F39">
                  <a:lumMod val="60000"/>
                  <a:lumOff val="40000"/>
                </a:srgbClr>
              </a:solidFill>
              <a:latin typeface="Montserrat Ultra Light"/>
              <a:cs typeface="Montserrat Ultra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41678" y="636936"/>
            <a:ext cx="784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25000"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Sous</a:t>
            </a: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-programme pour 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exécuter les </a:t>
            </a:r>
            <a:r>
              <a:rPr lang="fr-FR" dirty="0">
                <a:solidFill>
                  <a:srgbClr val="FFFFFF"/>
                </a:solidFill>
                <a:latin typeface="Montserrat Ultra Light"/>
                <a:cs typeface="Montserrat Ultra Light"/>
              </a:rPr>
              <a:t>commandes </a:t>
            </a: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moteurs.</a:t>
            </a:r>
            <a:endParaRPr lang="fr-FR" b="1" dirty="0" smtClean="0">
              <a:solidFill>
                <a:srgbClr val="FFFFFF"/>
              </a:solidFill>
              <a:latin typeface="Montserrat Ultra Light"/>
              <a:ea typeface="Montserrat"/>
              <a:cs typeface="Montserrat Ultra Ligh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455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301"/>
          <p:cNvSpPr txBox="1">
            <a:spLocks/>
          </p:cNvSpPr>
          <p:nvPr/>
        </p:nvSpPr>
        <p:spPr>
          <a:xfrm>
            <a:off x="487680" y="821350"/>
            <a:ext cx="813237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de-DE" sz="12500" b="0" smtClean="0">
                <a:latin typeface="Montserrat ExtraBold"/>
                <a:cs typeface="Montserrat ExtraBold"/>
              </a:rPr>
              <a:t>MERCI</a:t>
            </a:r>
            <a:r>
              <a:rPr lang="en" sz="12500" b="0" smtClean="0">
                <a:latin typeface="Montserrat ExtraBold"/>
                <a:cs typeface="Montserrat ExtraBold"/>
              </a:rPr>
              <a:t>!</a:t>
            </a:r>
            <a:endParaRPr lang="en" sz="12500" b="0" dirty="0">
              <a:latin typeface="Montserrat ExtraBold"/>
              <a:cs typeface="Montserrat ExtraBold"/>
            </a:endParaRPr>
          </a:p>
        </p:txBody>
      </p:sp>
      <p:sp>
        <p:nvSpPr>
          <p:cNvPr id="742" name="Shape 302"/>
          <p:cNvSpPr txBox="1">
            <a:spLocks/>
          </p:cNvSpPr>
          <p:nvPr/>
        </p:nvSpPr>
        <p:spPr>
          <a:xfrm>
            <a:off x="562191" y="2611085"/>
            <a:ext cx="4078458" cy="9723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fr-FR" sz="3600" smtClean="0">
                <a:latin typeface="Montserrat Medium"/>
                <a:cs typeface="Montserrat Medium"/>
              </a:rPr>
              <a:t>Des questions?</a:t>
            </a:r>
            <a:endParaRPr lang="en" sz="3600" dirty="0">
              <a:latin typeface="Montserrat Medium"/>
              <a:cs typeface="Montserrat Medium"/>
            </a:endParaRPr>
          </a:p>
        </p:txBody>
      </p:sp>
      <p:sp>
        <p:nvSpPr>
          <p:cNvPr id="743" name="Shape 365"/>
          <p:cNvSpPr txBox="1">
            <a:spLocks/>
          </p:cNvSpPr>
          <p:nvPr/>
        </p:nvSpPr>
        <p:spPr>
          <a:xfrm>
            <a:off x="592752" y="3221729"/>
            <a:ext cx="6593700" cy="7234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fr-FR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Vous pouvez me contacter sur contact@makerlab.tn</a:t>
            </a:r>
            <a:endParaRPr lang="fr-FR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112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148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49"/>
          <p:cNvPicPr preferRelativeResize="0"/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" y="1633"/>
            <a:ext cx="9144000" cy="5140234"/>
          </a:xfrm>
          <a:prstGeom prst="rect">
            <a:avLst/>
          </a:prstGeom>
          <a:solidFill>
            <a:srgbClr val="14293B"/>
          </a:solidFill>
          <a:ln>
            <a:noFill/>
          </a:ln>
        </p:spPr>
      </p:pic>
      <p:sp>
        <p:nvSpPr>
          <p:cNvPr id="3" name="Shape 45"/>
          <p:cNvSpPr txBox="1">
            <a:spLocks/>
          </p:cNvSpPr>
          <p:nvPr/>
        </p:nvSpPr>
        <p:spPr>
          <a:xfrm>
            <a:off x="1176777" y="2597356"/>
            <a:ext cx="5115868" cy="16420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5400" b="1" dirty="0" smtClean="0">
                <a:solidFill>
                  <a:schemeClr val="bg1"/>
                </a:solidFill>
                <a:latin typeface="Montserrat"/>
                <a:cs typeface="Montserrat"/>
              </a:rPr>
              <a:t>CONTRÔLEUR DE VOL</a:t>
            </a:r>
            <a:endParaRPr lang="en" sz="54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5405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3"/>
          <p:cNvSpPr txBox="1">
            <a:spLocks/>
          </p:cNvSpPr>
          <p:nvPr/>
        </p:nvSpPr>
        <p:spPr>
          <a:xfrm>
            <a:off x="802637" y="1729988"/>
            <a:ext cx="7842433" cy="280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sz="1800" dirty="0" smtClean="0">
                <a:latin typeface="Montserrat Ultra Light"/>
                <a:cs typeface="Montserrat Ultra Light"/>
              </a:rPr>
              <a:t>Un contrôleur de vol se comporte comme une carte mère.</a:t>
            </a:r>
          </a:p>
          <a:p>
            <a:pPr>
              <a:buNone/>
            </a:pPr>
            <a:r>
              <a:rPr lang="fr-FR" sz="1800" dirty="0" smtClean="0">
                <a:latin typeface="Montserrat Ultra Light"/>
                <a:cs typeface="Montserrat Ultra Light"/>
              </a:rPr>
              <a:t>Le rôle contrôleur de vol est de :</a:t>
            </a:r>
          </a:p>
          <a:p>
            <a:pPr marL="712788" indent="-528638">
              <a:lnSpc>
                <a:spcPct val="150000"/>
              </a:lnSpc>
              <a:buSzPct val="150000"/>
              <a:buFont typeface="+mj-lt"/>
              <a:buAutoNum type="arabicPeriod"/>
            </a:pPr>
            <a:r>
              <a:rPr lang="fr-FR" sz="1800" dirty="0">
                <a:latin typeface="Montserrat Ultra Light"/>
                <a:cs typeface="Montserrat Ultra Light"/>
              </a:rPr>
              <a:t>Étalonner les paramètres </a:t>
            </a:r>
            <a:r>
              <a:rPr lang="fr-FR" sz="1800" dirty="0" smtClean="0">
                <a:latin typeface="Montserrat Ultra Light"/>
                <a:cs typeface="Montserrat Ultra Light"/>
              </a:rPr>
              <a:t>initiaux.</a:t>
            </a:r>
            <a:endParaRPr lang="fr-FR" sz="1800" dirty="0">
              <a:latin typeface="Montserrat Ultra Light"/>
              <a:cs typeface="Montserrat Ultra Light"/>
            </a:endParaRPr>
          </a:p>
          <a:p>
            <a:pPr marL="712788" indent="-528638">
              <a:lnSpc>
                <a:spcPct val="150000"/>
              </a:lnSpc>
              <a:buSzPct val="150000"/>
              <a:buFont typeface="+mj-lt"/>
              <a:buAutoNum type="arabicPeriod"/>
            </a:pPr>
            <a:r>
              <a:rPr lang="fr-FR" sz="1800" dirty="0">
                <a:latin typeface="Montserrat Ultra Light"/>
                <a:cs typeface="Montserrat Ultra Light"/>
              </a:rPr>
              <a:t>Contrôler de l’état de la batterie.</a:t>
            </a:r>
          </a:p>
          <a:p>
            <a:pPr marL="712788" indent="-528638">
              <a:lnSpc>
                <a:spcPct val="150000"/>
              </a:lnSpc>
              <a:buSzPct val="150000"/>
              <a:buFont typeface="+mj-lt"/>
              <a:buAutoNum type="arabicPeriod"/>
            </a:pPr>
            <a:r>
              <a:rPr lang="fr-FR" sz="2400" dirty="0">
                <a:latin typeface="Montserrat Light"/>
                <a:cs typeface="Montserrat Light"/>
              </a:rPr>
              <a:t>Assurer la stabilité </a:t>
            </a:r>
            <a:r>
              <a:rPr lang="fr-FR" sz="2400" dirty="0" smtClean="0">
                <a:latin typeface="Montserrat Light"/>
                <a:cs typeface="Montserrat Light"/>
              </a:rPr>
              <a:t>d’aéronef.</a:t>
            </a:r>
            <a:endParaRPr lang="fr-FR" sz="2400" dirty="0">
              <a:latin typeface="Montserrat Light"/>
              <a:cs typeface="Montserrat Light"/>
            </a:endParaRPr>
          </a:p>
          <a:p>
            <a:pPr marL="712788" indent="-528638">
              <a:lnSpc>
                <a:spcPct val="150000"/>
              </a:lnSpc>
              <a:buSzPct val="150000"/>
              <a:buFont typeface="+mj-lt"/>
              <a:buAutoNum type="arabicPeriod"/>
            </a:pPr>
            <a:r>
              <a:rPr lang="fr-FR" sz="1800" dirty="0">
                <a:latin typeface="Montserrat Ultra Light"/>
                <a:cs typeface="Montserrat Ultra Light"/>
              </a:rPr>
              <a:t>Acquisition et exécution des commandes de </a:t>
            </a:r>
            <a:r>
              <a:rPr lang="fr-FR" sz="1800" dirty="0" smtClean="0">
                <a:latin typeface="Montserrat Ultra Light"/>
                <a:cs typeface="Montserrat Ultra Light"/>
              </a:rPr>
              <a:t>l'opérateur.</a:t>
            </a:r>
          </a:p>
          <a:p>
            <a:pPr marL="712788" indent="-528638">
              <a:lnSpc>
                <a:spcPct val="150000"/>
              </a:lnSpc>
              <a:buSzPct val="150000"/>
              <a:buFont typeface="+mj-lt"/>
              <a:buAutoNum type="arabicPeriod"/>
            </a:pPr>
            <a:r>
              <a:rPr lang="en-US" sz="1800" dirty="0" smtClean="0">
                <a:latin typeface="Montserrat Ultra Light"/>
                <a:cs typeface="Montserrat Ultra Light"/>
              </a:rPr>
              <a:t>Return To Home, Follow Me, Holding Position …</a:t>
            </a:r>
            <a:endParaRPr lang="fr-FR" sz="1800" dirty="0" smtClean="0">
              <a:latin typeface="Montserrat Ultra Light"/>
              <a:cs typeface="Montserrat Ultra Light"/>
            </a:endParaRPr>
          </a:p>
          <a:p>
            <a:pPr>
              <a:buSzPct val="110000"/>
              <a:buNone/>
            </a:pPr>
            <a:endParaRPr lang="fr-FR" sz="1800" dirty="0" smtClean="0">
              <a:latin typeface="Montserrat Ultra Light"/>
              <a:cs typeface="Montserrat Ultra Light"/>
            </a:endParaRPr>
          </a:p>
          <a:p>
            <a:pPr>
              <a:buSzPct val="110000"/>
              <a:buNone/>
            </a:pPr>
            <a:endParaRPr lang="fr-FR" sz="1800" dirty="0">
              <a:latin typeface="Montserrat Ultra Light"/>
              <a:cs typeface="Montserrat Ultra Light"/>
            </a:endParaRPr>
          </a:p>
        </p:txBody>
      </p:sp>
      <p:sp>
        <p:nvSpPr>
          <p:cNvPr id="4" name="Shape 83"/>
          <p:cNvSpPr txBox="1">
            <a:spLocks/>
          </p:cNvSpPr>
          <p:nvPr/>
        </p:nvSpPr>
        <p:spPr>
          <a:xfrm>
            <a:off x="802640" y="753110"/>
            <a:ext cx="7559040" cy="8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sz="4000" dirty="0" smtClean="0"/>
              <a:t>CONTRÔLEUR DE VOL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95021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02C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3"/>
          <p:cNvSpPr txBox="1">
            <a:spLocks/>
          </p:cNvSpPr>
          <p:nvPr/>
        </p:nvSpPr>
        <p:spPr>
          <a:xfrm>
            <a:off x="802640" y="753110"/>
            <a:ext cx="4242724" cy="33312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sz="4000" dirty="0" smtClean="0">
                <a:solidFill>
                  <a:schemeClr val="bg1"/>
                </a:solidFill>
              </a:rPr>
              <a:t>COMMENÇONS PAR .. </a:t>
            </a:r>
          </a:p>
          <a:p>
            <a:pPr>
              <a:buNone/>
            </a:pPr>
            <a:r>
              <a:rPr lang="fr-FR" sz="4000" dirty="0" smtClean="0">
                <a:solidFill>
                  <a:schemeClr val="bg1"/>
                </a:solidFill>
              </a:rPr>
              <a:t>LA PARTIE MATÉRIELLE !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04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" y="0"/>
            <a:ext cx="9144000" cy="5143500"/>
          </a:xfrm>
          <a:prstGeom prst="rect">
            <a:avLst/>
          </a:prstGeom>
          <a:solidFill>
            <a:srgbClr val="14293B"/>
          </a:solidFill>
          <a:ln>
            <a:noFill/>
          </a:ln>
        </p:spPr>
      </p:pic>
      <p:sp>
        <p:nvSpPr>
          <p:cNvPr id="4" name="Shape 76"/>
          <p:cNvSpPr txBox="1">
            <a:spLocks/>
          </p:cNvSpPr>
          <p:nvPr/>
        </p:nvSpPr>
        <p:spPr>
          <a:xfrm>
            <a:off x="802640" y="1555591"/>
            <a:ext cx="7134349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6000" b="1" dirty="0" smtClean="0">
                <a:solidFill>
                  <a:srgbClr val="FFFFFF"/>
                </a:solidFill>
                <a:latin typeface="Montserrat"/>
                <a:cs typeface="Montserrat"/>
              </a:rPr>
              <a:t>Microcontrôleur </a:t>
            </a:r>
            <a:endParaRPr lang="en" sz="60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5" name="Shape 77"/>
          <p:cNvSpPr txBox="1">
            <a:spLocks/>
          </p:cNvSpPr>
          <p:nvPr/>
        </p:nvSpPr>
        <p:spPr>
          <a:xfrm>
            <a:off x="802640" y="2477417"/>
            <a:ext cx="65505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rgbClr val="FFFFFF"/>
                </a:solidFill>
                <a:latin typeface="Montserrat Light"/>
                <a:cs typeface="Montserrat Light"/>
              </a:rPr>
              <a:t>ATmega328p</a:t>
            </a:r>
            <a:endParaRPr lang="en-US" sz="2400" dirty="0">
              <a:solidFill>
                <a:srgbClr val="FFFFFF"/>
              </a:solidFill>
              <a:latin typeface="Montserrat Light"/>
              <a:cs typeface="Montserrat Light"/>
            </a:endParaRPr>
          </a:p>
        </p:txBody>
      </p:sp>
      <p:sp>
        <p:nvSpPr>
          <p:cNvPr id="7" name="Shape 83"/>
          <p:cNvSpPr txBox="1">
            <a:spLocks/>
          </p:cNvSpPr>
          <p:nvPr/>
        </p:nvSpPr>
        <p:spPr>
          <a:xfrm>
            <a:off x="802640" y="1327727"/>
            <a:ext cx="7842433" cy="4964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Notre contrôleur 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de vol se </a:t>
            </a: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base sur le</a:t>
            </a:r>
            <a:endParaRPr lang="fr-FR" sz="1800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869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" y="0"/>
            <a:ext cx="9144000" cy="5143500"/>
          </a:xfrm>
          <a:prstGeom prst="rect">
            <a:avLst/>
          </a:prstGeom>
          <a:solidFill>
            <a:srgbClr val="14293B"/>
          </a:solidFill>
          <a:ln>
            <a:noFill/>
          </a:ln>
        </p:spPr>
      </p:pic>
      <p:sp>
        <p:nvSpPr>
          <p:cNvPr id="7" name="Shape 83"/>
          <p:cNvSpPr txBox="1">
            <a:spLocks/>
          </p:cNvSpPr>
          <p:nvPr/>
        </p:nvSpPr>
        <p:spPr>
          <a:xfrm>
            <a:off x="802641" y="692727"/>
            <a:ext cx="6193904" cy="4078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∎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□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▪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3000"/>
              <a:buFont typeface="Montserrat"/>
              <a:buChar char="▫"/>
              <a:defRPr sz="3000" b="1" i="0" u="none" strike="noStrike" cap="none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None/>
            </a:pP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Le 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microcontrôleur ATmega328P est un microcontrôleur single-chip créé par Atmel, 8-bits basé sur l'architecture RISC de la famille AVR. </a:t>
            </a:r>
          </a:p>
          <a:p>
            <a:pPr>
              <a:buNone/>
            </a:pP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Caractéristiques du microcontrôleur :</a:t>
            </a:r>
          </a:p>
          <a:p>
            <a:pPr>
              <a:buNone/>
            </a:pP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Fréquence 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de traitement : 20 MHz max.</a:t>
            </a:r>
          </a:p>
          <a:p>
            <a:pPr>
              <a:buNone/>
            </a:pP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Flash </a:t>
            </a: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32 ko, EEPROM 1024 o, SRAM 2 ko.</a:t>
            </a:r>
          </a:p>
          <a:p>
            <a:pPr>
              <a:buNone/>
            </a:pP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131 instructions.</a:t>
            </a:r>
          </a:p>
          <a:p>
            <a:pPr>
              <a:buNone/>
            </a:pP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32 registres d'usage général.</a:t>
            </a:r>
          </a:p>
          <a:p>
            <a:pPr>
              <a:buNone/>
            </a:pP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23 GPIO</a:t>
            </a: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</a:p>
          <a:p>
            <a:pPr>
              <a:buNone/>
            </a:pP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Reset à la mise sous tension,</a:t>
            </a:r>
          </a:p>
          <a:p>
            <a:pPr>
              <a:buNone/>
            </a:pP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Oscillateur étalonné en interne,</a:t>
            </a:r>
          </a:p>
          <a:p>
            <a:pPr>
              <a:buNone/>
            </a:pP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Six modes veille d'économie d'énergie,</a:t>
            </a:r>
          </a:p>
          <a:p>
            <a:pPr>
              <a:buNone/>
            </a:pPr>
            <a:r>
              <a:rPr lang="fr-FR" sz="1800" dirty="0">
                <a:solidFill>
                  <a:srgbClr val="FFFFFF"/>
                </a:solidFill>
                <a:latin typeface="Montserrat Ultra Light"/>
                <a:cs typeface="Montserrat Ultra Light"/>
              </a:rPr>
              <a:t>Interruptions interne et externe</a:t>
            </a:r>
            <a:r>
              <a:rPr lang="fr-FR" sz="1800" dirty="0" smtClean="0">
                <a:solidFill>
                  <a:srgbClr val="FFFFFF"/>
                </a:solidFill>
                <a:latin typeface="Montserrat Ultra Light"/>
                <a:cs typeface="Montserrat Ultra Light"/>
              </a:rPr>
              <a:t>.</a:t>
            </a:r>
            <a:endParaRPr lang="fr-FR" sz="1800" dirty="0">
              <a:solidFill>
                <a:srgbClr val="FFFFFF"/>
              </a:solidFill>
              <a:latin typeface="Montserrat Ultra Light"/>
              <a:cs typeface="Montserrat Ultra Light"/>
            </a:endParaRPr>
          </a:p>
        </p:txBody>
      </p:sp>
      <p:pic>
        <p:nvPicPr>
          <p:cNvPr id="6" name="Image 5" descr="Screen Shot 2018-07-05 at 10.03.38 PM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38" y="356985"/>
            <a:ext cx="1473200" cy="442595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867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A8A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>
            <a:picLocks noChangeAspect="1"/>
          </p:cNvPicPr>
          <p:nvPr/>
        </p:nvPicPr>
        <p:blipFill rotWithShape="1"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0" b="2765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solidFill>
            <a:srgbClr val="14293B"/>
          </a:solidFill>
          <a:ln>
            <a:noFill/>
          </a:ln>
        </p:spPr>
      </p:pic>
      <p:sp>
        <p:nvSpPr>
          <p:cNvPr id="4" name="Shape 76"/>
          <p:cNvSpPr txBox="1">
            <a:spLocks/>
          </p:cNvSpPr>
          <p:nvPr/>
        </p:nvSpPr>
        <p:spPr>
          <a:xfrm>
            <a:off x="802640" y="1555591"/>
            <a:ext cx="7134349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6000" b="1" dirty="0" smtClean="0">
                <a:solidFill>
                  <a:srgbClr val="FFFFFF"/>
                </a:solidFill>
                <a:latin typeface="Montserrat"/>
                <a:cs typeface="Montserrat"/>
              </a:rPr>
              <a:t>Schématique</a:t>
            </a:r>
            <a:endParaRPr lang="en" sz="60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5" name="Shape 77"/>
          <p:cNvSpPr txBox="1">
            <a:spLocks/>
          </p:cNvSpPr>
          <p:nvPr/>
        </p:nvSpPr>
        <p:spPr>
          <a:xfrm>
            <a:off x="802640" y="2477417"/>
            <a:ext cx="65505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smtClean="0">
                <a:solidFill>
                  <a:srgbClr val="FFFFFF"/>
                </a:solidFill>
                <a:latin typeface="Montserrat Light"/>
                <a:cs typeface="Montserrat Light"/>
              </a:rPr>
              <a:t>Solution YMFC</a:t>
            </a:r>
            <a:endParaRPr lang="en-US" sz="2400" dirty="0">
              <a:solidFill>
                <a:srgbClr val="FFFFFF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643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2860</TotalTime>
  <Words>1108</Words>
  <Application>Microsoft Macintosh PowerPoint</Application>
  <PresentationFormat>Présentation à l'écran (16:9)</PresentationFormat>
  <Paragraphs>185</Paragraphs>
  <Slides>32</Slides>
  <Notes>32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32</vt:i4>
      </vt:variant>
    </vt:vector>
  </HeadingPairs>
  <TitlesOfParts>
    <vt:vector size="34" baseType="lpstr">
      <vt:lpstr>Ganymede template</vt:lpstr>
      <vt:lpstr>Ragozine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en Aérodynamique et Électronique appliqués aux quadricoptères</dc:title>
  <cp:lastModifiedBy>bbbb bbbb</cp:lastModifiedBy>
  <cp:revision>169</cp:revision>
  <dcterms:modified xsi:type="dcterms:W3CDTF">2018-10-31T19:12:24Z</dcterms:modified>
</cp:coreProperties>
</file>